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6.xml"/><Relationship Id="rId22" Type="http://schemas.openxmlformats.org/officeDocument/2006/relationships/font" Target="fonts/Roboto-italic.fntdata"/><Relationship Id="rId10" Type="http://schemas.openxmlformats.org/officeDocument/2006/relationships/slide" Target="slides/slide5.xml"/><Relationship Id="rId21" Type="http://schemas.openxmlformats.org/officeDocument/2006/relationships/font" Target="fonts/Robo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b364956580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b364956580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b364956580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b364956580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b364956580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b364956580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b364956580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b364956580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b364956580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b364956580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b36495658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b36495658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b364956580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b36495658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b364956580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b364956580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b36495658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b36495658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b364956580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b364956580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b364956580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b364956580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b364956580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b364956580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b364956580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b364956580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2058600"/>
            <a:ext cx="8520600" cy="10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latin typeface="Times New Roman"/>
                <a:ea typeface="Times New Roman"/>
                <a:cs typeface="Times New Roman"/>
                <a:sym typeface="Times New Roman"/>
              </a:rPr>
              <a:t>CASE STUDY: </a:t>
            </a:r>
            <a:r>
              <a:rPr b="1" lang="en-GB" sz="3000"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b="1" lang="en-GB" sz="3000">
                <a:latin typeface="Times New Roman"/>
                <a:ea typeface="Times New Roman"/>
                <a:cs typeface="Times New Roman"/>
                <a:sym typeface="Times New Roman"/>
              </a:rPr>
              <a:t>I-</a:t>
            </a:r>
            <a:r>
              <a:rPr b="1" lang="en-GB" sz="3000">
                <a:latin typeface="Times New Roman"/>
                <a:ea typeface="Times New Roman"/>
                <a:cs typeface="Times New Roman"/>
                <a:sym typeface="Times New Roman"/>
              </a:rPr>
              <a:t>POWERED SUPPLY CHAIN ANALYTICS</a:t>
            </a:r>
            <a:endParaRPr b="1"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Business Insights and Recommendations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-GB" sz="5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Findings:</a:t>
            </a:r>
            <a:endParaRPr b="1" sz="5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lang="en-GB" sz="5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Line Fill Rate &amp; Volume Fill Rate are high (~96%)</a:t>
            </a:r>
            <a:endParaRPr sz="5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lang="en-GB" sz="5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In-Full Delivery % is low (~66%)</a:t>
            </a:r>
            <a:endParaRPr sz="5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lang="en-GB" sz="5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OTIF failure is driven more by quantity shortfalls than delays</a:t>
            </a:r>
            <a:endParaRPr sz="5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5200">
                <a:solidFill>
                  <a:srgbClr val="020817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Insight:</a:t>
            </a:r>
            <a:endParaRPr b="1" sz="5200">
              <a:solidFill>
                <a:srgbClr val="020817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5200">
                <a:solidFill>
                  <a:srgbClr val="020817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Possibly due to inventory management, demand forecasting, or last-mile delivery issues rather than major supply disruptions.</a:t>
            </a:r>
            <a:endParaRPr sz="5200">
              <a:solidFill>
                <a:srgbClr val="020817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-GB" sz="5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Recommendation:</a:t>
            </a:r>
            <a:br>
              <a:rPr b="1" lang="en-GB" sz="5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GB" sz="5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Rebalance inventory policies:</a:t>
            </a:r>
            <a:endParaRPr sz="5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lang="en-GB" sz="5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Improve safety stock for high-volume SKUs</a:t>
            </a:r>
            <a:endParaRPr sz="5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lang="en-GB" sz="5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Align replenishment planning with order patterns</a:t>
            </a:r>
            <a:endParaRPr sz="5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-GB" sz="5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Impact:</a:t>
            </a:r>
            <a:br>
              <a:rPr b="1" lang="en-GB" sz="5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GB" sz="5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Improving In-Full directly lifts OTIF without major logistics costs.</a:t>
            </a:r>
            <a:endParaRPr sz="5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Business Insights and Recommendations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020817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Findings:</a:t>
            </a:r>
            <a:endParaRPr b="1" sz="1100">
              <a:solidFill>
                <a:srgbClr val="020817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20817"/>
              </a:buClr>
              <a:buSzPts val="1100"/>
              <a:buFont typeface="Times New Roman"/>
              <a:buChar char="●"/>
            </a:pPr>
            <a:r>
              <a:rPr lang="en-GB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 customers show higher order value</a:t>
            </a:r>
            <a:endParaRPr sz="1100">
              <a:solidFill>
                <a:srgbClr val="020817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0817"/>
              </a:buClr>
              <a:buSzPts val="1100"/>
              <a:buFont typeface="Times New Roman"/>
              <a:buChar char="●"/>
            </a:pPr>
            <a:r>
              <a:rPr lang="en-GB" sz="1100">
                <a:solidFill>
                  <a:srgbClr val="020817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Performance Variance: There's significant variation in On-Time In Full (OTIF) delivery:</a:t>
            </a:r>
            <a:endParaRPr sz="1100">
              <a:solidFill>
                <a:srgbClr val="020817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0817"/>
              </a:buClr>
              <a:buSzPts val="1100"/>
              <a:buFont typeface="Times New Roman"/>
              <a:buChar char="●"/>
            </a:pPr>
            <a:r>
              <a:rPr lang="en-GB" sz="1100">
                <a:solidFill>
                  <a:srgbClr val="020817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Best performers: Whole Foods Market (62.24%) and Wegmans (62.09%)</a:t>
            </a:r>
            <a:endParaRPr sz="1100">
              <a:solidFill>
                <a:srgbClr val="020817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0817"/>
              </a:buClr>
              <a:buSzPts val="1100"/>
              <a:buFont typeface="Times New Roman"/>
              <a:buChar char="●"/>
            </a:pPr>
            <a:r>
              <a:rPr lang="en-GB" sz="1100">
                <a:solidFill>
                  <a:srgbClr val="020817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Worst performers: Lidl (19.22%) and Price Rite (22.99%)</a:t>
            </a:r>
            <a:endParaRPr sz="1100">
              <a:solidFill>
                <a:srgbClr val="020817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0817"/>
              </a:buClr>
              <a:buSzPts val="1100"/>
              <a:buFont typeface="Times New Roman"/>
              <a:buChar char="●"/>
            </a:pPr>
            <a:r>
              <a:rPr lang="en-GB" sz="1100">
                <a:solidFill>
                  <a:srgbClr val="020817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In Full Delivery: All customers maintain decent IF rates (72-75%), except Price Rite at 28.45%</a:t>
            </a:r>
            <a:endParaRPr sz="1100">
              <a:solidFill>
                <a:srgbClr val="020817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0817"/>
              </a:buClr>
              <a:buSzPts val="1100"/>
              <a:buFont typeface="Times New Roman"/>
              <a:buChar char="●"/>
            </a:pPr>
            <a:r>
              <a:rPr lang="en-GB" sz="1100">
                <a:solidFill>
                  <a:srgbClr val="020817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On Time Delivery: Most customers have strong OT rates (82-85%), with Lidl lagging at 24.51%</a:t>
            </a:r>
            <a:endParaRPr sz="1100">
              <a:solidFill>
                <a:srgbClr val="020817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020817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Recommendations: </a:t>
            </a:r>
            <a:endParaRPr sz="1100">
              <a:solidFill>
                <a:srgbClr val="020817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20817"/>
              </a:buClr>
              <a:buSzPts val="1100"/>
              <a:buFont typeface="Times New Roman"/>
              <a:buChar char="●"/>
            </a:pPr>
            <a:r>
              <a:rPr lang="en-GB" sz="1100">
                <a:solidFill>
                  <a:srgbClr val="020817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Lidl and Price Rite need immediate attention for improving both on-time and in-full delivery metrics</a:t>
            </a:r>
            <a:endParaRPr sz="1100">
              <a:solidFill>
                <a:srgbClr val="020817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20817"/>
              </a:buClr>
              <a:buSzPts val="1100"/>
              <a:buFont typeface="Times New Roman"/>
              <a:buChar char="●"/>
            </a:pPr>
            <a:r>
              <a:rPr lang="en-GB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Scale </a:t>
            </a:r>
            <a:r>
              <a:rPr b="1" lang="en-GB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within New Jersey</a:t>
            </a:r>
            <a:r>
              <a:rPr lang="en-GB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(same region, same network) rather than entering new geographies.</a:t>
            </a:r>
            <a:endParaRPr sz="1100">
              <a:solidFill>
                <a:srgbClr val="020817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20817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br>
              <a:rPr lang="en-GB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4" name="Google Shape;114;p23"/>
          <p:cNvPicPr preferRelativeResize="0"/>
          <p:nvPr/>
        </p:nvPicPr>
        <p:blipFill rotWithShape="1">
          <a:blip r:embed="rId3">
            <a:alphaModFix/>
          </a:blip>
          <a:srcRect b="52324" l="0" r="0" t="0"/>
          <a:stretch/>
        </p:blipFill>
        <p:spPr>
          <a:xfrm>
            <a:off x="845350" y="3658725"/>
            <a:ext cx="7453299" cy="112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Business Insights and Recommendations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02081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Insights: </a:t>
            </a:r>
            <a:endParaRPr sz="1050">
              <a:solidFill>
                <a:srgbClr val="020817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rgbClr val="020817"/>
              </a:buClr>
              <a:buSzPts val="1050"/>
              <a:buFont typeface="Roboto"/>
              <a:buChar char="●"/>
            </a:pPr>
            <a:r>
              <a:rPr lang="en-GB" sz="1050">
                <a:solidFill>
                  <a:srgbClr val="02081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Dairy products account for 68% of the total revenue loss (₹25.6M out of ₹37.6M), making it the priority category for improving fulfillment rates.</a:t>
            </a:r>
            <a:endParaRPr sz="1050">
              <a:solidFill>
                <a:srgbClr val="020817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rgbClr val="020817"/>
              </a:buClr>
              <a:buSzPts val="1050"/>
              <a:buFont typeface="Roboto"/>
              <a:buChar char="●"/>
            </a:pPr>
            <a:r>
              <a:rPr lang="en-GB" sz="1050">
                <a:solidFill>
                  <a:srgbClr val="02081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Dairy is the most impacted category:</a:t>
            </a:r>
            <a:endParaRPr sz="1050">
              <a:solidFill>
                <a:srgbClr val="020817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5275" lvl="1" marL="914400" rtl="0" algn="l">
              <a:spcBef>
                <a:spcPts val="0"/>
              </a:spcBef>
              <a:spcAft>
                <a:spcPts val="0"/>
              </a:spcAft>
              <a:buClr>
                <a:srgbClr val="020817"/>
              </a:buClr>
              <a:buSzPts val="1050"/>
              <a:buFont typeface="Roboto"/>
              <a:buChar char="■"/>
            </a:pPr>
            <a:r>
              <a:rPr lang="en-GB" sz="1050">
                <a:solidFill>
                  <a:srgbClr val="02081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5,572 orders not fulfilled completely (67% of all incomplete orders)</a:t>
            </a:r>
            <a:endParaRPr sz="1050">
              <a:solidFill>
                <a:srgbClr val="020817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5275" lvl="1" marL="914400" rtl="0" algn="l">
              <a:spcBef>
                <a:spcPts val="0"/>
              </a:spcBef>
              <a:spcAft>
                <a:spcPts val="0"/>
              </a:spcAft>
              <a:buClr>
                <a:srgbClr val="020817"/>
              </a:buClr>
              <a:buSzPts val="1050"/>
              <a:buFont typeface="Roboto"/>
              <a:buChar char="■"/>
            </a:pPr>
            <a:r>
              <a:rPr lang="en-GB" sz="1050">
                <a:solidFill>
                  <a:srgbClr val="02081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153,596 units short (78% of total shortfall)</a:t>
            </a:r>
            <a:endParaRPr sz="1050">
              <a:solidFill>
                <a:srgbClr val="020817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5275" lvl="1" marL="914400" rtl="0" algn="l">
              <a:spcBef>
                <a:spcPts val="0"/>
              </a:spcBef>
              <a:spcAft>
                <a:spcPts val="0"/>
              </a:spcAft>
              <a:buClr>
                <a:srgbClr val="020817"/>
              </a:buClr>
              <a:buSzPts val="1050"/>
              <a:buFont typeface="Roboto"/>
              <a:buChar char="■"/>
            </a:pPr>
            <a:r>
              <a:rPr lang="en-GB" sz="1050">
                <a:solidFill>
                  <a:srgbClr val="02081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aligns with the earlier revenue loss analysis showing Dairy accounts for 68% of revenue loss</a:t>
            </a:r>
            <a:endParaRPr sz="1050">
              <a:solidFill>
                <a:srgbClr val="020817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1950" y="2734350"/>
            <a:ext cx="6540098" cy="202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-GB" sz="2500">
                <a:latin typeface="Times New Roman"/>
                <a:ea typeface="Times New Roman"/>
                <a:cs typeface="Times New Roman"/>
                <a:sym typeface="Times New Roman"/>
              </a:rPr>
              <a:t>Revenue Impact: What can realistically be saved?</a:t>
            </a:r>
            <a:endParaRPr sz="4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7" name="Google Shape;127;p25"/>
          <p:cNvSpPr txBox="1"/>
          <p:nvPr>
            <p:ph idx="1" type="body"/>
          </p:nvPr>
        </p:nvSpPr>
        <p:spPr>
          <a:xfrm>
            <a:off x="311700" y="1152475"/>
            <a:ext cx="349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state:</a:t>
            </a:r>
            <a:endParaRPr b="1"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Revenue Loss ≈ </a:t>
            </a: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₹3.2-3.4 Cr (~3.4%)</a:t>
            </a:r>
            <a:endParaRPr b="1"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Orders with shortages: </a:t>
            </a: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~8,300</a:t>
            </a:r>
            <a:endParaRPr b="1"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Conservative improvement scenario:</a:t>
            </a:r>
            <a:endParaRPr b="1"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Improve OTIF from </a:t>
            </a: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48% </a:t>
            </a: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</a:t>
            </a: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65%.</a:t>
            </a:r>
            <a:endParaRPr b="1"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Reduce shortages by </a:t>
            </a: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~40 </a:t>
            </a: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</a:t>
            </a: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50%</a:t>
            </a:r>
            <a:endParaRPr b="1"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Estimated annual revenue saved:</a:t>
            </a:r>
            <a:endParaRPr b="1"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₹1.3-1.7 Cr </a:t>
            </a: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 be recovered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Plus indirect gains: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■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Higher customer retention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■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Better negotiation leverage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8" name="Google Shape;12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2125" y="1695200"/>
            <a:ext cx="4486649" cy="270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/>
          <p:nvPr>
            <p:ph type="title"/>
          </p:nvPr>
        </p:nvSpPr>
        <p:spPr>
          <a:xfrm>
            <a:off x="311700" y="2168400"/>
            <a:ext cx="85206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latin typeface="Times New Roman"/>
                <a:ea typeface="Times New Roman"/>
                <a:cs typeface="Times New Roman"/>
                <a:sym typeface="Times New Roman"/>
              </a:rPr>
              <a:t>THANK YOU!</a:t>
            </a:r>
            <a:endParaRPr b="1"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Business Context &amp; Problem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Atlart expanded from India to the USA (New Jersey) with strong demand but faced:</a:t>
            </a:r>
            <a:endParaRPr b="1"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Customer dissatisfaction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Inconsistent order fulfillment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Poor visibility into service performance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Root Cause</a:t>
            </a:r>
            <a:endParaRPr b="1"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Immature supply chain processes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Manual, slow reporting (Excel / BI)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 single source of truth across geographies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Leadership Question</a:t>
            </a:r>
            <a:endParaRPr b="1"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“Should we scale further, or fix operations first?”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Solution Overview (AI-First Architecture)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52475"/>
            <a:ext cx="8520600" cy="37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End-to-End Analytics Solution</a:t>
            </a:r>
            <a:endParaRPr b="1"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Architecture</a:t>
            </a:r>
            <a:b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Email → n8n → PostgreSQL (Supabase) → Quadratic (AI Spreadsheet)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Capabilities</a:t>
            </a:r>
            <a:endParaRPr b="1"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Automated daily ingestion of sales data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Centralized, analytics-ready data model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Prompt-driven KPI generation and analysis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 AI</a:t>
            </a:r>
            <a:endParaRPr b="1"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Faster insights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Reduced manual effort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Flexible, ad-hoc business questioning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Automated Data Ingestion with n8n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Monitors a Gmail inbox for incoming sales emails using a trigger-based workflow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Validates incoming attachments to ensure only CSV files are processed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Generates a unique hash for each file to prevent duplicate ingestion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Checks file hash against PostgreSQL to detect already processed files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Filters out duplicate files using conditional branching logic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Stores new file hashes in the database for idempotent processing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Merges and cleans incoming JSON data for consistent downstream handling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Uses rule-based switching to route aggregate vs line-level datasets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Extracts order aggregate &amp; order line CSV attachments (India &amp; USA)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Convert CSV → JSON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Load data into PostgreSQL table</a:t>
            </a: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Support incremental daily loads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5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Data Model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Fact Tables</a:t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fact_orders_aggregate – Order-level data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fact_order_line – Item-level order details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Dimension Tables</a:t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dim_customers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dim_products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dim_targets_orders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dim_date (AI-generated)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Derived Tables</a:t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exchange_rates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fact_summary (denormalized analytics table)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processed_files - tracks ingested file hashes to ensure idempotent ETL and prevent duplicate data loads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0F6FC"/>
              </a:solidFill>
              <a:highlight>
                <a:srgbClr val="0D1117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0F6FC"/>
              </a:solidFill>
              <a:highlight>
                <a:srgbClr val="0D1117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Key Supply Cha</a:t>
            </a: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n KPIs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Performance Metrics Tracked</a:t>
            </a:r>
            <a:endParaRPr b="1"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Total Orders &amp; Order Lines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Line Fill Rate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Volume Fill Rate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On-Time Delivery %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In-Full Delivery %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OTIF (On-Time In-Full)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Customer Reliability Metrics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Business Insights and Recommendations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0" name="Google Shape;100;p21"/>
          <p:cNvSpPr txBox="1"/>
          <p:nvPr>
            <p:ph idx="1" type="body"/>
          </p:nvPr>
        </p:nvSpPr>
        <p:spPr>
          <a:xfrm>
            <a:off x="311700" y="1152475"/>
            <a:ext cx="363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Findings:</a:t>
            </a:r>
            <a:endParaRPr b="1"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Overall </a:t>
            </a: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OTIF</a:t>
            </a: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is ~</a:t>
            </a: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48%</a:t>
            </a: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which is critically low for an FMCG supply chain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Over </a:t>
            </a: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34% of orders</a:t>
            </a: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experience shortages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Late delivery rate is ~</a:t>
            </a: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29%</a:t>
            </a:r>
            <a:endParaRPr b="1"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Recommendation:</a:t>
            </a:r>
            <a:b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Pause expansion</a:t>
            </a: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into new cities or countries. Scaling with current service levels will </a:t>
            </a:r>
            <a:r>
              <a:rPr b="1"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amplify customer dissatisfaction and revenue leakage</a:t>
            </a:r>
            <a:r>
              <a:rPr lang="en-GB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1" name="Google Shape;10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5550" y="1152475"/>
            <a:ext cx="3971948" cy="341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